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97DB7D41-5A3F-48CB-97D9-93B1A701D1AF}" type="datetimeFigureOut">
              <a:rPr lang="el-GR" smtClean="0"/>
              <a:pPr/>
              <a:t>26/3/2012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7DB7D41-5A3F-48CB-97D9-93B1A701D1AF}" type="datetimeFigureOut">
              <a:rPr lang="el-GR" smtClean="0"/>
              <a:pPr/>
              <a:t>26/3/2012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7DB7D41-5A3F-48CB-97D9-93B1A701D1AF}" type="datetimeFigureOut">
              <a:rPr lang="el-GR" smtClean="0"/>
              <a:pPr/>
              <a:t>26/3/2012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97DB7D41-5A3F-48CB-97D9-93B1A701D1AF}" type="datetimeFigureOut">
              <a:rPr lang="el-GR" smtClean="0"/>
              <a:pPr/>
              <a:t>26/3/2012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B7D41-5A3F-48CB-97D9-93B1A701D1AF}" type="datetimeFigureOut">
              <a:rPr lang="el-GR" smtClean="0"/>
              <a:pPr/>
              <a:t>26/3/2012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97DB7D41-5A3F-48CB-97D9-93B1A701D1AF}" type="datetimeFigureOut">
              <a:rPr lang="el-GR" smtClean="0"/>
              <a:pPr/>
              <a:t>26/3/2012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97DB7D41-5A3F-48CB-97D9-93B1A701D1AF}" type="datetimeFigureOut">
              <a:rPr lang="el-GR" smtClean="0"/>
              <a:pPr/>
              <a:t>26/3/2012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97DB7D41-5A3F-48CB-97D9-93B1A701D1AF}" type="datetimeFigureOut">
              <a:rPr lang="el-GR" smtClean="0"/>
              <a:pPr/>
              <a:t>26/3/2012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B7D41-5A3F-48CB-97D9-93B1A701D1AF}" type="datetimeFigureOut">
              <a:rPr lang="el-GR" smtClean="0"/>
              <a:pPr/>
              <a:t>26/3/2012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B7D41-5A3F-48CB-97D9-93B1A701D1AF}" type="datetimeFigureOut">
              <a:rPr lang="el-GR" smtClean="0"/>
              <a:pPr/>
              <a:t>26/3/2012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B7D41-5A3F-48CB-97D9-93B1A701D1AF}" type="datetimeFigureOut">
              <a:rPr lang="el-GR" smtClean="0"/>
              <a:pPr/>
              <a:t>26/3/2012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1F5691-FA05-41DE-BF10-A698F9AD36C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B7D41-5A3F-48CB-97D9-93B1A701D1AF}" type="datetimeFigureOut">
              <a:rPr lang="el-GR" smtClean="0"/>
              <a:pPr/>
              <a:t>26/3/2012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F5691-FA05-41DE-BF10-A698F9AD36C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mtClean="0"/>
              <a:t>Ο ΠΕΙΘΙΑΣ ΣΤΙΣ ΜΕΡΕΣ ΜΑΣ</a:t>
            </a:r>
            <a:endParaRPr lang="el-GR"/>
          </a:p>
        </p:txBody>
      </p:sp>
      <p:sp>
        <p:nvSpPr>
          <p:cNvPr id="3" name="Content Placeholder 2"/>
          <p:cNvSpPr>
            <a:spLocks noGrp="1"/>
          </p:cNvSpPr>
          <p:nvPr>
            <p:ph idx="1"/>
          </p:nvPr>
        </p:nvSpPr>
        <p:spPr/>
        <p:txBody>
          <a:bodyPr>
            <a:normAutofit fontScale="55000" lnSpcReduction="20000"/>
          </a:bodyPr>
          <a:lstStyle/>
          <a:p>
            <a:r>
              <a:rPr lang="el-GR" dirty="0" smtClean="0"/>
              <a:t>Εά</a:t>
            </a:r>
            <a:r>
              <a:rPr lang="el-GR" sz="3300" dirty="0" smtClean="0"/>
              <a:t>ν ο Πειθίας ζούσε σήμερα και ήταν βουλευτής και αρχηγός κάποιου κόμματος πιστεύουμε πως υπάρχουν δύο εκδοχές για το αν θα πήγαινε σε δίκη.</a:t>
            </a:r>
            <a:br>
              <a:rPr lang="el-GR" sz="3300" dirty="0" smtClean="0"/>
            </a:br>
            <a:r>
              <a:rPr lang="el-GR" sz="3300" dirty="0" smtClean="0"/>
              <a:t>α) Η πρώτη εκδοχή είναι πως ο Πειθίας εάν ήταν ένας σωστός, νομοταγής και συνετός πολιτικός και αρχηγός κάποιου κόμματος δεν θα είχε κανένα πρόβλημα να οδηγηθεί σε δίκη. επιπλέον θα μπορούσε να παρουσιάσει κάποια στοιχεία ενάντια στην κατηγορία προς αυτόν, χωρίς δισταγμό και φόβο αποδεικνύοντας την αθωότητα του και την εντιμότητα του ως πολιτικός. Ακόμα χρησιμοποιώντας τα στοιχεία αυτά θα μπορούσε να κατηγορήσει αυτούς που τον οδήγησαν σε δίκη και να τους τιμωρήσει αποδεικνύοντας πως οι κατηγορίες τους είναι ψεύτικες.</a:t>
            </a:r>
            <a:br>
              <a:rPr lang="el-GR" sz="3300" dirty="0" smtClean="0"/>
            </a:br>
            <a:r>
              <a:rPr lang="el-GR" sz="3300" dirty="0" smtClean="0"/>
              <a:t>β) Η δεύτερη εκδοχή είναι πως ο Πειθίας εάν δεν ήταν συνετός και νομοταγής πολιτικός και αρχηγός κάποιου κόμματος αλλά αντιθέτως, ήταν ένας πολιτικός ο οποίος είχε εμπλακεί σε διάφορα πολιτικά σκάνδαλα καθώς και σε ρουσφέτια θα ήταν ένας διεφθαρμένος πολιτικός. Πιστεύουμε πως δεν θα πήγαινε σε δίκη μιας και έχοντας την ιδιότητα του πολιτικού θα προστατευόταν από την βουλευτική ασυλία και έτσι δε θα είχε κανένα λόγο να ανησυχεί και να φοβάται. Επιπλέον καθώς δεν θα ήταν σωστός πολιτικός αρχηγός δε θα δίσταζε να χρησιμοποιήσει διάφορα παράνομα μέσα με σκοπό να σκεπάσει τις κατηγορίες εναντίον του και να προσπαθήσει να αποδείξει πως είναι αθώος, θολώνοντας την πραγματική αλήθεια.</a:t>
            </a:r>
            <a:r>
              <a:rPr lang="el-GR" dirty="0" smtClean="0"/>
              <a:t/>
            </a:r>
            <a:br>
              <a:rPr lang="el-GR" dirty="0" smtClean="0"/>
            </a:br>
            <a:endParaRPr lang="el-GR" dirty="0"/>
          </a:p>
        </p:txBody>
      </p:sp>
    </p:spTree>
  </p:cSld>
  <p:clrMapOvr>
    <a:masterClrMapping/>
  </p:clrMapOvr>
  <p:transition spd="slow">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ΒΟΥΛΕΥΤΙΚΗ ΑΣΥΛΙΑ</a:t>
            </a:r>
            <a:endParaRPr lang="el-GR" dirty="0"/>
          </a:p>
        </p:txBody>
      </p:sp>
      <p:sp>
        <p:nvSpPr>
          <p:cNvPr id="3" name="Content Placeholder 2"/>
          <p:cNvSpPr>
            <a:spLocks noGrp="1"/>
          </p:cNvSpPr>
          <p:nvPr>
            <p:ph idx="1"/>
          </p:nvPr>
        </p:nvSpPr>
        <p:spPr/>
        <p:txBody>
          <a:bodyPr>
            <a:normAutofit fontScale="25000" lnSpcReduction="20000"/>
          </a:bodyPr>
          <a:lstStyle/>
          <a:p>
            <a:r>
              <a:rPr lang="el-GR" sz="6400" b="1" dirty="0" smtClean="0">
                <a:latin typeface="Constantia" pitchFamily="18" charset="0"/>
              </a:rPr>
              <a:t>Άρθρο 61:</a:t>
            </a:r>
            <a:r>
              <a:rPr lang="el-GR" sz="6400" dirty="0" smtClean="0">
                <a:latin typeface="Constantia" pitchFamily="18" charset="0"/>
              </a:rPr>
              <a:t/>
            </a:r>
            <a:br>
              <a:rPr lang="el-GR" sz="6400" dirty="0" smtClean="0">
                <a:latin typeface="Constantia" pitchFamily="18" charset="0"/>
              </a:rPr>
            </a:br>
            <a:r>
              <a:rPr lang="el-GR" sz="6400" i="1" dirty="0" smtClean="0">
                <a:latin typeface="Constantia" pitchFamily="18" charset="0"/>
              </a:rPr>
              <a:t>1. O βουλευτής δεν καταδιώκεται ούτε εξετάζεται με οποιονδήποτε τρόπο για γνώμη ή ψήφο που έδωσε κατά την άσκηση των βουλευτικών καθηκόντων.</a:t>
            </a:r>
            <a:endParaRPr lang="el-GR" sz="6400" dirty="0" smtClean="0">
              <a:latin typeface="Constantia" pitchFamily="18" charset="0"/>
            </a:endParaRPr>
          </a:p>
          <a:p>
            <a:r>
              <a:rPr lang="el-GR" sz="6400" i="1" dirty="0" smtClean="0">
                <a:latin typeface="Constantia" pitchFamily="18" charset="0"/>
              </a:rPr>
              <a:t>2. O βουλευτής διώκεται μόνο για συκοφαντική δυσφήμηση, κατά το νόμο, ύστερα από άδεια της Bουλής. Aρμόδιο για την εκδίκαση είναι το Eφετείο. H άδεια θεωρείται ότι οριστικά δεν δόθηκε, αν η Bουλή δεν αποφανθεί μέσα σε σαράντα πέντε ημέρες αφότου η έγκληση περιήλθε στον Πρόεδρο της Bουλής. Aν η Bουλή αρνηθεί να δώσει την άδεια ή αν περάσει άπρακτη η προθεσμία, η πράξη θεωρείται ανέγκλητη. H παράγραφος αυτή έχει εφαρμογή από την προσεχή βουλευτική περίοδο. </a:t>
            </a:r>
            <a:endParaRPr lang="el-GR" sz="6400" dirty="0" smtClean="0">
              <a:latin typeface="Constantia" pitchFamily="18" charset="0"/>
            </a:endParaRPr>
          </a:p>
          <a:p>
            <a:r>
              <a:rPr lang="el-GR" sz="6400" i="1" dirty="0" smtClean="0">
                <a:latin typeface="Constantia" pitchFamily="18" charset="0"/>
              </a:rPr>
              <a:t>3. O βουλευτής δεν έχει υποχρέωση μαρτυρίας για πληροφορίες που περιήλθαν σ αυτόν ή δόθηκαν από αυτόν κατά την άσκηση των καθηκόντων του, ούτε για τα πρόσωπα που του εμπιστεύθηκαν τις πληροφορίες ή στα οποία αυτός τις έδωσε.</a:t>
            </a:r>
            <a:endParaRPr lang="el-GR" sz="6400" dirty="0" smtClean="0">
              <a:latin typeface="Constantia" pitchFamily="18" charset="0"/>
            </a:endParaRPr>
          </a:p>
          <a:p>
            <a:r>
              <a:rPr lang="el-GR" sz="6400" b="1" dirty="0" smtClean="0">
                <a:latin typeface="Constantia" pitchFamily="18" charset="0"/>
              </a:rPr>
              <a:t>Άρθρο 62:</a:t>
            </a:r>
            <a:r>
              <a:rPr lang="el-GR" sz="6400" dirty="0" smtClean="0">
                <a:latin typeface="Constantia" pitchFamily="18" charset="0"/>
              </a:rPr>
              <a:t/>
            </a:r>
            <a:br>
              <a:rPr lang="el-GR" sz="6400" dirty="0" smtClean="0">
                <a:latin typeface="Constantia" pitchFamily="18" charset="0"/>
              </a:rPr>
            </a:br>
            <a:r>
              <a:rPr lang="el-GR" sz="6400" i="1" dirty="0" smtClean="0">
                <a:latin typeface="Constantia" pitchFamily="18" charset="0"/>
              </a:rPr>
              <a:t>1. Όσο διαρκεί η βουλευτική περίοδος ο βουλευτής δεν διώκεται ούτε συλλαμβάνεται ούτε φυλακίζεται ούτε με άλλο τρόπο περιορίζεται χωρίς άδεια του Σώματος. Eπίσης δεν διώκεται για πολιτικά εγκλήματα βουλευτής της Bουλής που διαλύθηκε, από τη διάλυσή της και έως την ανακήρυξη των βουλευτών της νέας Bουλής. </a:t>
            </a:r>
            <a:endParaRPr lang="el-GR" sz="6400" dirty="0" smtClean="0">
              <a:latin typeface="Constantia" pitchFamily="18" charset="0"/>
            </a:endParaRPr>
          </a:p>
          <a:p>
            <a:r>
              <a:rPr lang="el-GR" sz="6400" i="1" dirty="0" smtClean="0">
                <a:latin typeface="Constantia" pitchFamily="18" charset="0"/>
              </a:rPr>
              <a:t>H άδεια θεωρείται ότι δεν δόθηκε, αν η Bουλή δεν αποφανθεί μέσα σε τρεις μήνες αφότου η αίτηση του εισαγγελέα για δίωξη διαβιβάστηκε στον Πρόεδρο της Bουλής. H τρίμηνη προθεσμία αναστέλλεται κατά τη διάρκεια των διακοπών της Bουλής. </a:t>
            </a:r>
            <a:endParaRPr lang="el-GR" sz="6400" dirty="0" smtClean="0">
              <a:latin typeface="Constantia" pitchFamily="18" charset="0"/>
            </a:endParaRPr>
          </a:p>
          <a:p>
            <a:r>
              <a:rPr lang="el-GR" sz="6400" i="1" dirty="0" smtClean="0">
                <a:latin typeface="Constantia" pitchFamily="18" charset="0"/>
              </a:rPr>
              <a:t>Δεν απαιτείται άδεια για τα αυτόφωρα κακουργήματα.</a:t>
            </a:r>
            <a:br>
              <a:rPr lang="el-GR" sz="6400" i="1" dirty="0" smtClean="0">
                <a:latin typeface="Constantia" pitchFamily="18" charset="0"/>
              </a:rPr>
            </a:br>
            <a:r>
              <a:rPr lang="el-GR" sz="6400" i="1" dirty="0" smtClean="0">
                <a:latin typeface="Constantia" pitchFamily="18" charset="0"/>
              </a:rPr>
              <a:t>Άρα η βουλή παίρνει αποφάσεις για το αν κάποιος βουλευτής κατά τη διάρκεια των βουλευτικών καθηκόντων του έχει πράξει νομικές παραβάσεις.</a:t>
            </a:r>
            <a:endParaRPr lang="el-GR" sz="6400" dirty="0" smtClean="0">
              <a:latin typeface="Constantia" pitchFamily="18" charset="0"/>
            </a:endParaRPr>
          </a:p>
          <a:p>
            <a:endParaRPr lang="el-GR" dirty="0">
              <a:latin typeface="Constantia" pitchFamily="18" charset="0"/>
            </a:endParaRPr>
          </a:p>
        </p:txBody>
      </p:sp>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35</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Ο ΠΕΙΘΙΑΣ ΣΤΙΣ ΜΕΡΕΣ ΜΑΣ</vt:lpstr>
      <vt:lpstr>ΒΟΥΛΕΥΤΙΚΗ ΑΣΥΛΙΑ</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ΒΟΥΛΕΥΤΙΚΗ ΑΣΥΛΙΑ</dc:title>
  <dc:creator>George</dc:creator>
  <cp:lastModifiedBy>George</cp:lastModifiedBy>
  <cp:revision>4</cp:revision>
  <dcterms:created xsi:type="dcterms:W3CDTF">2012-03-26T12:31:37Z</dcterms:created>
  <dcterms:modified xsi:type="dcterms:W3CDTF">2012-03-26T17:08:24Z</dcterms:modified>
</cp:coreProperties>
</file>